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35" r:id="rId3"/>
    <p:sldId id="290" r:id="rId4"/>
    <p:sldId id="339" r:id="rId5"/>
    <p:sldId id="34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D73558-05D2-450E-8C9E-6CD6AE4887D7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C1DAED-65A0-4B21-9EC5-49DEA9C7FE53}">
      <dgm:prSet phldrT="[Text]" custT="1"/>
      <dgm:spPr/>
      <dgm:t>
        <a:bodyPr/>
        <a:lstStyle/>
        <a:p>
          <a:r>
            <a:rPr lang="en-US" sz="1400" dirty="0"/>
            <a:t>Surgery, Pediatrics, Medical Imaging, Ortho, Anesthesiology, Pathology, Ophthalmology, Biomedical/Biosystem Engineering, Gastroenterology, Center for Integrative Medicine, Cardiology &amp; Sarver Heart</a:t>
          </a:r>
        </a:p>
      </dgm:t>
    </dgm:pt>
    <dgm:pt modelId="{127F4FC8-B1E4-4C39-B598-620F12EF6B34}" type="parTrans" cxnId="{E961BFE4-3F09-4376-87EF-C80660623730}">
      <dgm:prSet/>
      <dgm:spPr/>
      <dgm:t>
        <a:bodyPr/>
        <a:lstStyle/>
        <a:p>
          <a:endParaRPr lang="en-US"/>
        </a:p>
      </dgm:t>
    </dgm:pt>
    <dgm:pt modelId="{93F2C3E5-FE82-4E0A-AD40-3425B4633F81}" type="sibTrans" cxnId="{E961BFE4-3F09-4376-87EF-C80660623730}">
      <dgm:prSet/>
      <dgm:spPr/>
      <dgm:t>
        <a:bodyPr/>
        <a:lstStyle/>
        <a:p>
          <a:endParaRPr lang="en-US"/>
        </a:p>
      </dgm:t>
    </dgm:pt>
    <dgm:pt modelId="{5E31714D-D829-481C-AD1A-75C45C302732}">
      <dgm:prSet phldrT="[Text]" custT="1"/>
      <dgm:spPr/>
      <dgm:t>
        <a:bodyPr/>
        <a:lstStyle/>
        <a:p>
          <a:r>
            <a:rPr lang="en-US" sz="900" dirty="0"/>
            <a:t>Pharmacy; Nursing; Public Health; OBGYN; Emergency Med; Neurology; Psychology; Psychiatry; Family &amp; Community Med; A2DRC; Az Center on Aging; Arthritis Center; Animal &amp; Biomedical Sci; Med Administration; COM Academic &amp; Student Affairs; Geriatrics, General Internal Med, and Palliative Medicine;  Inpatient Med; Pulmonary, Allergy, Critical Care, &amp;  Sleep Med; Rheumatology; Translational &amp; Regenerative Med; Genetics, Genomics, &amp; Precision Med; Urology</a:t>
          </a:r>
        </a:p>
      </dgm:t>
    </dgm:pt>
    <dgm:pt modelId="{927F339D-7467-49C3-BA5A-0A188964F8C4}" type="parTrans" cxnId="{C424FED7-2E57-40A7-A54A-2F459CB077C6}">
      <dgm:prSet/>
      <dgm:spPr/>
      <dgm:t>
        <a:bodyPr/>
        <a:lstStyle/>
        <a:p>
          <a:endParaRPr lang="en-US"/>
        </a:p>
      </dgm:t>
    </dgm:pt>
    <dgm:pt modelId="{6E8BA834-BFB6-45DF-8954-B49CA6845E7F}" type="sibTrans" cxnId="{C424FED7-2E57-40A7-A54A-2F459CB077C6}">
      <dgm:prSet/>
      <dgm:spPr/>
      <dgm:t>
        <a:bodyPr/>
        <a:lstStyle/>
        <a:p>
          <a:endParaRPr lang="en-US"/>
        </a:p>
      </dgm:t>
    </dgm:pt>
    <dgm:pt modelId="{9D66718C-FC20-4296-BFB1-AF22487AA61A}">
      <dgm:prSet phldrT="[Text]" custT="1"/>
      <dgm:spPr/>
      <dgm:t>
        <a:bodyPr/>
        <a:lstStyle/>
        <a:p>
          <a:r>
            <a:rPr lang="en-US" sz="1400" dirty="0"/>
            <a:t>Adult &amp; Pediatric Oncology, Radiation Oncology, Clinical Teaching, Immunobiology, Endocrinology, Cellular &amp; Molecular </a:t>
          </a:r>
          <a:r>
            <a:rPr lang="en-US" sz="1400" err="1"/>
            <a:t>Medicine</a:t>
          </a:r>
          <a:r>
            <a:rPr lang="en-US" sz="1400"/>
            <a:t>, Nephrology</a:t>
          </a:r>
          <a:r>
            <a:rPr lang="en-US" sz="1400" dirty="0"/>
            <a:t>, Physiology, Dermatology, Hematology/Oncology, Infectious Disease</a:t>
          </a:r>
        </a:p>
      </dgm:t>
    </dgm:pt>
    <dgm:pt modelId="{695EF9CF-F812-4B96-BAAD-48BDF5E81495}" type="parTrans" cxnId="{8CDDF00B-2D76-4798-93C3-13CF2B935D05}">
      <dgm:prSet/>
      <dgm:spPr/>
      <dgm:t>
        <a:bodyPr/>
        <a:lstStyle/>
        <a:p>
          <a:endParaRPr lang="en-US"/>
        </a:p>
      </dgm:t>
    </dgm:pt>
    <dgm:pt modelId="{8085BD03-F7FB-4C34-94D9-C60D6087954F}" type="sibTrans" cxnId="{8CDDF00B-2D76-4798-93C3-13CF2B935D05}">
      <dgm:prSet/>
      <dgm:spPr/>
      <dgm:t>
        <a:bodyPr/>
        <a:lstStyle/>
        <a:p>
          <a:endParaRPr lang="en-US"/>
        </a:p>
      </dgm:t>
    </dgm:pt>
    <dgm:pt modelId="{90C74064-1C8B-4B17-8A49-34515A4999B7}" type="pres">
      <dgm:prSet presAssocID="{44D73558-05D2-450E-8C9E-6CD6AE4887D7}" presName="Name0" presStyleCnt="0">
        <dgm:presLayoutVars>
          <dgm:dir/>
          <dgm:resizeHandles val="exact"/>
        </dgm:presLayoutVars>
      </dgm:prSet>
      <dgm:spPr/>
    </dgm:pt>
    <dgm:pt modelId="{F3C84B65-83A0-4E8F-B316-C475F88530FD}" type="pres">
      <dgm:prSet presAssocID="{6DC1DAED-65A0-4B21-9EC5-49DEA9C7FE53}" presName="composite" presStyleCnt="0"/>
      <dgm:spPr/>
    </dgm:pt>
    <dgm:pt modelId="{F82DEB9F-DA04-43DB-A34E-FD695633107D}" type="pres">
      <dgm:prSet presAssocID="{6DC1DAED-65A0-4B21-9EC5-49DEA9C7FE53}" presName="rect1" presStyleLbl="trAlignAcc1" presStyleIdx="0" presStyleCnt="3">
        <dgm:presLayoutVars>
          <dgm:bulletEnabled val="1"/>
        </dgm:presLayoutVars>
      </dgm:prSet>
      <dgm:spPr/>
    </dgm:pt>
    <dgm:pt modelId="{3E6AB190-125C-4629-8AD9-879608558EB2}" type="pres">
      <dgm:prSet presAssocID="{6DC1DAED-65A0-4B21-9EC5-49DEA9C7FE53}" presName="rect2" presStyleLbl="fgImgPlace1" presStyleIdx="0" presStyleCnt="3"/>
      <dgm:spPr/>
    </dgm:pt>
    <dgm:pt modelId="{4F58EBC4-D30E-4952-BEF2-2220C0AD8E7D}" type="pres">
      <dgm:prSet presAssocID="{93F2C3E5-FE82-4E0A-AD40-3425B4633F81}" presName="sibTrans" presStyleCnt="0"/>
      <dgm:spPr/>
    </dgm:pt>
    <dgm:pt modelId="{F58BE8CE-5849-4001-9BB2-E6E418EE489E}" type="pres">
      <dgm:prSet presAssocID="{5E31714D-D829-481C-AD1A-75C45C302732}" presName="composite" presStyleCnt="0"/>
      <dgm:spPr/>
    </dgm:pt>
    <dgm:pt modelId="{7A9227FE-D090-437C-A367-4386719204A5}" type="pres">
      <dgm:prSet presAssocID="{5E31714D-D829-481C-AD1A-75C45C302732}" presName="rect1" presStyleLbl="trAlignAcc1" presStyleIdx="1" presStyleCnt="3">
        <dgm:presLayoutVars>
          <dgm:bulletEnabled val="1"/>
        </dgm:presLayoutVars>
      </dgm:prSet>
      <dgm:spPr/>
    </dgm:pt>
    <dgm:pt modelId="{BB96B858-5C7F-44B4-BA4E-875B8FA632F3}" type="pres">
      <dgm:prSet presAssocID="{5E31714D-D829-481C-AD1A-75C45C302732}" presName="rect2" presStyleLbl="fgImgPlace1" presStyleIdx="1" presStyleCnt="3"/>
      <dgm:spPr/>
    </dgm:pt>
    <dgm:pt modelId="{3468D16F-AC52-439A-AEEF-EA9E7771A6B8}" type="pres">
      <dgm:prSet presAssocID="{6E8BA834-BFB6-45DF-8954-B49CA6845E7F}" presName="sibTrans" presStyleCnt="0"/>
      <dgm:spPr/>
    </dgm:pt>
    <dgm:pt modelId="{EFFD5B04-D4F7-4F12-BDDE-7CE617DC3FA1}" type="pres">
      <dgm:prSet presAssocID="{9D66718C-FC20-4296-BFB1-AF22487AA61A}" presName="composite" presStyleCnt="0"/>
      <dgm:spPr/>
    </dgm:pt>
    <dgm:pt modelId="{53864572-9558-4E5A-8D33-3C7810E885C3}" type="pres">
      <dgm:prSet presAssocID="{9D66718C-FC20-4296-BFB1-AF22487AA61A}" presName="rect1" presStyleLbl="trAlignAcc1" presStyleIdx="2" presStyleCnt="3">
        <dgm:presLayoutVars>
          <dgm:bulletEnabled val="1"/>
        </dgm:presLayoutVars>
      </dgm:prSet>
      <dgm:spPr/>
    </dgm:pt>
    <dgm:pt modelId="{CFF9BDF3-4616-4A8F-AE6E-9BA56A5DCDF9}" type="pres">
      <dgm:prSet presAssocID="{9D66718C-FC20-4296-BFB1-AF22487AA61A}" presName="rect2" presStyleLbl="fgImgPlace1" presStyleIdx="2" presStyleCnt="3"/>
      <dgm:spPr/>
    </dgm:pt>
  </dgm:ptLst>
  <dgm:cxnLst>
    <dgm:cxn modelId="{8CDDF00B-2D76-4798-93C3-13CF2B935D05}" srcId="{44D73558-05D2-450E-8C9E-6CD6AE4887D7}" destId="{9D66718C-FC20-4296-BFB1-AF22487AA61A}" srcOrd="2" destOrd="0" parTransId="{695EF9CF-F812-4B96-BAAD-48BDF5E81495}" sibTransId="{8085BD03-F7FB-4C34-94D9-C60D6087954F}"/>
    <dgm:cxn modelId="{A393A838-725C-4B5B-A75E-DD2105A251AD}" type="presOf" srcId="{5E31714D-D829-481C-AD1A-75C45C302732}" destId="{7A9227FE-D090-437C-A367-4386719204A5}" srcOrd="0" destOrd="0" presId="urn:microsoft.com/office/officeart/2008/layout/PictureStrips"/>
    <dgm:cxn modelId="{AA438F55-0D8C-466B-8385-7B3B5789198D}" type="presOf" srcId="{9D66718C-FC20-4296-BFB1-AF22487AA61A}" destId="{53864572-9558-4E5A-8D33-3C7810E885C3}" srcOrd="0" destOrd="0" presId="urn:microsoft.com/office/officeart/2008/layout/PictureStrips"/>
    <dgm:cxn modelId="{57B4568E-59BA-4B23-BFC6-72CB4533EB2A}" type="presOf" srcId="{44D73558-05D2-450E-8C9E-6CD6AE4887D7}" destId="{90C74064-1C8B-4B17-8A49-34515A4999B7}" srcOrd="0" destOrd="0" presId="urn:microsoft.com/office/officeart/2008/layout/PictureStrips"/>
    <dgm:cxn modelId="{C424FED7-2E57-40A7-A54A-2F459CB077C6}" srcId="{44D73558-05D2-450E-8C9E-6CD6AE4887D7}" destId="{5E31714D-D829-481C-AD1A-75C45C302732}" srcOrd="1" destOrd="0" parTransId="{927F339D-7467-49C3-BA5A-0A188964F8C4}" sibTransId="{6E8BA834-BFB6-45DF-8954-B49CA6845E7F}"/>
    <dgm:cxn modelId="{E961BFE4-3F09-4376-87EF-C80660623730}" srcId="{44D73558-05D2-450E-8C9E-6CD6AE4887D7}" destId="{6DC1DAED-65A0-4B21-9EC5-49DEA9C7FE53}" srcOrd="0" destOrd="0" parTransId="{127F4FC8-B1E4-4C39-B598-620F12EF6B34}" sibTransId="{93F2C3E5-FE82-4E0A-AD40-3425B4633F81}"/>
    <dgm:cxn modelId="{1B4AF0EB-55AD-4EE5-A489-355908A70AB4}" type="presOf" srcId="{6DC1DAED-65A0-4B21-9EC5-49DEA9C7FE53}" destId="{F82DEB9F-DA04-43DB-A34E-FD695633107D}" srcOrd="0" destOrd="0" presId="urn:microsoft.com/office/officeart/2008/layout/PictureStrips"/>
    <dgm:cxn modelId="{94F87649-85FF-42A3-BA03-3D45CEDD173F}" type="presParOf" srcId="{90C74064-1C8B-4B17-8A49-34515A4999B7}" destId="{F3C84B65-83A0-4E8F-B316-C475F88530FD}" srcOrd="0" destOrd="0" presId="urn:microsoft.com/office/officeart/2008/layout/PictureStrips"/>
    <dgm:cxn modelId="{A72D29D9-61EE-4748-AF08-96B2A2575453}" type="presParOf" srcId="{F3C84B65-83A0-4E8F-B316-C475F88530FD}" destId="{F82DEB9F-DA04-43DB-A34E-FD695633107D}" srcOrd="0" destOrd="0" presId="urn:microsoft.com/office/officeart/2008/layout/PictureStrips"/>
    <dgm:cxn modelId="{03B58E28-9ABC-47BB-B9E6-A948541C8459}" type="presParOf" srcId="{F3C84B65-83A0-4E8F-B316-C475F88530FD}" destId="{3E6AB190-125C-4629-8AD9-879608558EB2}" srcOrd="1" destOrd="0" presId="urn:microsoft.com/office/officeart/2008/layout/PictureStrips"/>
    <dgm:cxn modelId="{B13739B4-C79B-4ACA-A735-E2ACA715B30B}" type="presParOf" srcId="{90C74064-1C8B-4B17-8A49-34515A4999B7}" destId="{4F58EBC4-D30E-4952-BEF2-2220C0AD8E7D}" srcOrd="1" destOrd="0" presId="urn:microsoft.com/office/officeart/2008/layout/PictureStrips"/>
    <dgm:cxn modelId="{7F7CE79A-D7D5-45C5-AFCD-0F95E163B41E}" type="presParOf" srcId="{90C74064-1C8B-4B17-8A49-34515A4999B7}" destId="{F58BE8CE-5849-4001-9BB2-E6E418EE489E}" srcOrd="2" destOrd="0" presId="urn:microsoft.com/office/officeart/2008/layout/PictureStrips"/>
    <dgm:cxn modelId="{E931908C-7916-41EC-9EDA-4A46127A9F4A}" type="presParOf" srcId="{F58BE8CE-5849-4001-9BB2-E6E418EE489E}" destId="{7A9227FE-D090-437C-A367-4386719204A5}" srcOrd="0" destOrd="0" presId="urn:microsoft.com/office/officeart/2008/layout/PictureStrips"/>
    <dgm:cxn modelId="{66A18171-436D-4005-A784-862CAB70E21E}" type="presParOf" srcId="{F58BE8CE-5849-4001-9BB2-E6E418EE489E}" destId="{BB96B858-5C7F-44B4-BA4E-875B8FA632F3}" srcOrd="1" destOrd="0" presId="urn:microsoft.com/office/officeart/2008/layout/PictureStrips"/>
    <dgm:cxn modelId="{4B3F5941-4442-4E2B-BD5E-1E7C55AB11A4}" type="presParOf" srcId="{90C74064-1C8B-4B17-8A49-34515A4999B7}" destId="{3468D16F-AC52-439A-AEEF-EA9E7771A6B8}" srcOrd="3" destOrd="0" presId="urn:microsoft.com/office/officeart/2008/layout/PictureStrips"/>
    <dgm:cxn modelId="{51D1D01A-2F76-4355-934D-5FA527B597BE}" type="presParOf" srcId="{90C74064-1C8B-4B17-8A49-34515A4999B7}" destId="{EFFD5B04-D4F7-4F12-BDDE-7CE617DC3FA1}" srcOrd="4" destOrd="0" presId="urn:microsoft.com/office/officeart/2008/layout/PictureStrips"/>
    <dgm:cxn modelId="{5E54B2B4-8452-4141-8741-583CEC7474EC}" type="presParOf" srcId="{EFFD5B04-D4F7-4F12-BDDE-7CE617DC3FA1}" destId="{53864572-9558-4E5A-8D33-3C7810E885C3}" srcOrd="0" destOrd="0" presId="urn:microsoft.com/office/officeart/2008/layout/PictureStrips"/>
    <dgm:cxn modelId="{236EB405-70DF-4593-8D2C-5876AC565D1F}" type="presParOf" srcId="{EFFD5B04-D4F7-4F12-BDDE-7CE617DC3FA1}" destId="{CFF9BDF3-4616-4A8F-AE6E-9BA56A5DCDF9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0CFD3C-D105-41E1-B5F0-94DCF5BC9E4B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2E091F-0AB0-4811-8BBE-EDEEE20F213B}">
      <dgm:prSet phldrT="[Text]"/>
      <dgm:spPr/>
      <dgm:t>
        <a:bodyPr/>
        <a:lstStyle/>
        <a:p>
          <a:r>
            <a:rPr lang="en-US" dirty="0"/>
            <a:t>Fostering Relationships</a:t>
          </a:r>
        </a:p>
      </dgm:t>
    </dgm:pt>
    <dgm:pt modelId="{025C1C7D-059F-4CFC-BC25-AB45B1044F9B}" type="parTrans" cxnId="{6B2A0AC1-BF4B-424E-BAEA-AE936A2FAB3D}">
      <dgm:prSet/>
      <dgm:spPr/>
      <dgm:t>
        <a:bodyPr/>
        <a:lstStyle/>
        <a:p>
          <a:endParaRPr lang="en-US"/>
        </a:p>
      </dgm:t>
    </dgm:pt>
    <dgm:pt modelId="{959AFB77-7D6C-4F26-85AD-66364877F855}" type="sibTrans" cxnId="{6B2A0AC1-BF4B-424E-BAEA-AE936A2FAB3D}">
      <dgm:prSet/>
      <dgm:spPr/>
      <dgm:t>
        <a:bodyPr/>
        <a:lstStyle/>
        <a:p>
          <a:endParaRPr lang="en-US"/>
        </a:p>
      </dgm:t>
    </dgm:pt>
    <dgm:pt modelId="{224027AF-CBAB-4E21-8DC1-D30431F1E577}">
      <dgm:prSet phldrT="[Text]" custT="1"/>
      <dgm:spPr/>
      <dgm:t>
        <a:bodyPr/>
        <a:lstStyle/>
        <a:p>
          <a:r>
            <a:rPr lang="en-US" sz="2500" dirty="0"/>
            <a:t>Contract &amp; Feasibility Review</a:t>
          </a:r>
        </a:p>
      </dgm:t>
    </dgm:pt>
    <dgm:pt modelId="{0BEB992C-D677-4236-AA6C-27FE9FA08EDA}" type="parTrans" cxnId="{28B6A422-ECB8-4A5C-98F2-6E63754D0656}">
      <dgm:prSet/>
      <dgm:spPr/>
      <dgm:t>
        <a:bodyPr/>
        <a:lstStyle/>
        <a:p>
          <a:endParaRPr lang="en-US"/>
        </a:p>
      </dgm:t>
    </dgm:pt>
    <dgm:pt modelId="{DABCF7EC-F9C3-4C8B-B63E-D8CAFBDB1C41}" type="sibTrans" cxnId="{28B6A422-ECB8-4A5C-98F2-6E63754D0656}">
      <dgm:prSet/>
      <dgm:spPr/>
      <dgm:t>
        <a:bodyPr/>
        <a:lstStyle/>
        <a:p>
          <a:endParaRPr lang="en-US"/>
        </a:p>
      </dgm:t>
    </dgm:pt>
    <dgm:pt modelId="{2F5196A8-6F94-4394-89D3-58FA230DF626}">
      <dgm:prSet phldrT="[Text]"/>
      <dgm:spPr/>
      <dgm:t>
        <a:bodyPr/>
        <a:lstStyle/>
        <a:p>
          <a:r>
            <a:rPr lang="en-US" dirty="0"/>
            <a:t>Operational Monitoring &amp; Compliance</a:t>
          </a:r>
        </a:p>
      </dgm:t>
    </dgm:pt>
    <dgm:pt modelId="{04FCF4F2-BCD8-4C90-99E8-6D3113371080}" type="parTrans" cxnId="{30A1B643-C053-4EE3-9B35-FA56653DDA80}">
      <dgm:prSet/>
      <dgm:spPr/>
      <dgm:t>
        <a:bodyPr/>
        <a:lstStyle/>
        <a:p>
          <a:endParaRPr lang="en-US"/>
        </a:p>
      </dgm:t>
    </dgm:pt>
    <dgm:pt modelId="{79CD552F-C63B-4980-8010-16BC39D4A73B}" type="sibTrans" cxnId="{30A1B643-C053-4EE3-9B35-FA56653DDA80}">
      <dgm:prSet/>
      <dgm:spPr/>
      <dgm:t>
        <a:bodyPr/>
        <a:lstStyle/>
        <a:p>
          <a:endParaRPr lang="en-US"/>
        </a:p>
      </dgm:t>
    </dgm:pt>
    <dgm:pt modelId="{8F3F5FD2-5B38-41C4-AB3A-194A5781DC21}">
      <dgm:prSet phldrT="[Text]"/>
      <dgm:spPr/>
      <dgm:t>
        <a:bodyPr/>
        <a:lstStyle/>
        <a:p>
          <a:r>
            <a:rPr lang="en-US" dirty="0"/>
            <a:t>Education &amp; Training</a:t>
          </a:r>
        </a:p>
      </dgm:t>
    </dgm:pt>
    <dgm:pt modelId="{18EF87E0-9AC1-454B-A3FE-CDE6512A5EB4}" type="parTrans" cxnId="{5C32F365-F4F4-4AE5-BF4B-9DE54C2CFF5B}">
      <dgm:prSet/>
      <dgm:spPr/>
      <dgm:t>
        <a:bodyPr/>
        <a:lstStyle/>
        <a:p>
          <a:endParaRPr lang="en-US"/>
        </a:p>
      </dgm:t>
    </dgm:pt>
    <dgm:pt modelId="{D3244744-0FF1-460D-9B08-FCBA840CBA1F}" type="sibTrans" cxnId="{5C32F365-F4F4-4AE5-BF4B-9DE54C2CFF5B}">
      <dgm:prSet/>
      <dgm:spPr/>
      <dgm:t>
        <a:bodyPr/>
        <a:lstStyle/>
        <a:p>
          <a:endParaRPr lang="en-US"/>
        </a:p>
      </dgm:t>
    </dgm:pt>
    <dgm:pt modelId="{51D4C86B-7262-4C58-8194-D8FF35DC7AAE}" type="pres">
      <dgm:prSet presAssocID="{650CFD3C-D105-41E1-B5F0-94DCF5BC9E4B}" presName="matrix" presStyleCnt="0">
        <dgm:presLayoutVars>
          <dgm:chMax val="1"/>
          <dgm:dir/>
          <dgm:resizeHandles val="exact"/>
        </dgm:presLayoutVars>
      </dgm:prSet>
      <dgm:spPr/>
    </dgm:pt>
    <dgm:pt modelId="{0766ADA0-D9B7-44AB-B9DD-3106EB4AF214}" type="pres">
      <dgm:prSet presAssocID="{650CFD3C-D105-41E1-B5F0-94DCF5BC9E4B}" presName="diamond" presStyleLbl="bgShp" presStyleIdx="0" presStyleCnt="1"/>
      <dgm:spPr/>
    </dgm:pt>
    <dgm:pt modelId="{6887DB3B-83C8-4B6B-8A34-E246F186BF10}" type="pres">
      <dgm:prSet presAssocID="{650CFD3C-D105-41E1-B5F0-94DCF5BC9E4B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18C1BD1-F5E6-4F02-92D4-546F930C6222}" type="pres">
      <dgm:prSet presAssocID="{650CFD3C-D105-41E1-B5F0-94DCF5BC9E4B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4934F3D-3AE0-4C47-BD27-99DF6974BE6D}" type="pres">
      <dgm:prSet presAssocID="{650CFD3C-D105-41E1-B5F0-94DCF5BC9E4B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2FA1F3C-9F2E-4279-BD79-B94482D8585E}" type="pres">
      <dgm:prSet presAssocID="{650CFD3C-D105-41E1-B5F0-94DCF5BC9E4B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8B6A422-ECB8-4A5C-98F2-6E63754D0656}" srcId="{650CFD3C-D105-41E1-B5F0-94DCF5BC9E4B}" destId="{224027AF-CBAB-4E21-8DC1-D30431F1E577}" srcOrd="1" destOrd="0" parTransId="{0BEB992C-D677-4236-AA6C-27FE9FA08EDA}" sibTransId="{DABCF7EC-F9C3-4C8B-B63E-D8CAFBDB1C41}"/>
    <dgm:cxn modelId="{58B30E2B-876A-42D7-912D-7975C24CB520}" type="presOf" srcId="{650CFD3C-D105-41E1-B5F0-94DCF5BC9E4B}" destId="{51D4C86B-7262-4C58-8194-D8FF35DC7AAE}" srcOrd="0" destOrd="0" presId="urn:microsoft.com/office/officeart/2005/8/layout/matrix3"/>
    <dgm:cxn modelId="{30A1B643-C053-4EE3-9B35-FA56653DDA80}" srcId="{650CFD3C-D105-41E1-B5F0-94DCF5BC9E4B}" destId="{2F5196A8-6F94-4394-89D3-58FA230DF626}" srcOrd="2" destOrd="0" parTransId="{04FCF4F2-BCD8-4C90-99E8-6D3113371080}" sibTransId="{79CD552F-C63B-4980-8010-16BC39D4A73B}"/>
    <dgm:cxn modelId="{5C32F365-F4F4-4AE5-BF4B-9DE54C2CFF5B}" srcId="{650CFD3C-D105-41E1-B5F0-94DCF5BC9E4B}" destId="{8F3F5FD2-5B38-41C4-AB3A-194A5781DC21}" srcOrd="3" destOrd="0" parTransId="{18EF87E0-9AC1-454B-A3FE-CDE6512A5EB4}" sibTransId="{D3244744-0FF1-460D-9B08-FCBA840CBA1F}"/>
    <dgm:cxn modelId="{6B2A0AC1-BF4B-424E-BAEA-AE936A2FAB3D}" srcId="{650CFD3C-D105-41E1-B5F0-94DCF5BC9E4B}" destId="{A92E091F-0AB0-4811-8BBE-EDEEE20F213B}" srcOrd="0" destOrd="0" parTransId="{025C1C7D-059F-4CFC-BC25-AB45B1044F9B}" sibTransId="{959AFB77-7D6C-4F26-85AD-66364877F855}"/>
    <dgm:cxn modelId="{FC5C4BC1-07B6-4A47-B9BA-FE91990F44FE}" type="presOf" srcId="{A92E091F-0AB0-4811-8BBE-EDEEE20F213B}" destId="{6887DB3B-83C8-4B6B-8A34-E246F186BF10}" srcOrd="0" destOrd="0" presId="urn:microsoft.com/office/officeart/2005/8/layout/matrix3"/>
    <dgm:cxn modelId="{A21A0AF3-5FF7-4935-8AEF-D72C54F01F7B}" type="presOf" srcId="{8F3F5FD2-5B38-41C4-AB3A-194A5781DC21}" destId="{82FA1F3C-9F2E-4279-BD79-B94482D8585E}" srcOrd="0" destOrd="0" presId="urn:microsoft.com/office/officeart/2005/8/layout/matrix3"/>
    <dgm:cxn modelId="{88E055F3-BE54-4D2D-826A-3412D0B0CDEA}" type="presOf" srcId="{224027AF-CBAB-4E21-8DC1-D30431F1E577}" destId="{B18C1BD1-F5E6-4F02-92D4-546F930C6222}" srcOrd="0" destOrd="0" presId="urn:microsoft.com/office/officeart/2005/8/layout/matrix3"/>
    <dgm:cxn modelId="{18529FF6-7EF7-4578-9E86-E9625327D4F2}" type="presOf" srcId="{2F5196A8-6F94-4394-89D3-58FA230DF626}" destId="{B4934F3D-3AE0-4C47-BD27-99DF6974BE6D}" srcOrd="0" destOrd="0" presId="urn:microsoft.com/office/officeart/2005/8/layout/matrix3"/>
    <dgm:cxn modelId="{FC67F355-FAF2-46C9-9B98-10BBD330214B}" type="presParOf" srcId="{51D4C86B-7262-4C58-8194-D8FF35DC7AAE}" destId="{0766ADA0-D9B7-44AB-B9DD-3106EB4AF214}" srcOrd="0" destOrd="0" presId="urn:microsoft.com/office/officeart/2005/8/layout/matrix3"/>
    <dgm:cxn modelId="{7C52506D-F48D-4986-BF0E-2237777A0BF1}" type="presParOf" srcId="{51D4C86B-7262-4C58-8194-D8FF35DC7AAE}" destId="{6887DB3B-83C8-4B6B-8A34-E246F186BF10}" srcOrd="1" destOrd="0" presId="urn:microsoft.com/office/officeart/2005/8/layout/matrix3"/>
    <dgm:cxn modelId="{0443C848-C372-410B-A80E-E872D1157BE1}" type="presParOf" srcId="{51D4C86B-7262-4C58-8194-D8FF35DC7AAE}" destId="{B18C1BD1-F5E6-4F02-92D4-546F930C6222}" srcOrd="2" destOrd="0" presId="urn:microsoft.com/office/officeart/2005/8/layout/matrix3"/>
    <dgm:cxn modelId="{83C2403C-E2FB-454B-A1CB-2C599370F548}" type="presParOf" srcId="{51D4C86B-7262-4C58-8194-D8FF35DC7AAE}" destId="{B4934F3D-3AE0-4C47-BD27-99DF6974BE6D}" srcOrd="3" destOrd="0" presId="urn:microsoft.com/office/officeart/2005/8/layout/matrix3"/>
    <dgm:cxn modelId="{2FA7E4B9-A796-4CC9-8503-AA711BD0BDC3}" type="presParOf" srcId="{51D4C86B-7262-4C58-8194-D8FF35DC7AAE}" destId="{82FA1F3C-9F2E-4279-BD79-B94482D8585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DEB9F-DA04-43DB-A34E-FD695633107D}">
      <dsp:nvSpPr>
        <dsp:cNvPr id="0" name=""/>
        <dsp:cNvSpPr/>
      </dsp:nvSpPr>
      <dsp:spPr>
        <a:xfrm>
          <a:off x="214139" y="1020222"/>
          <a:ext cx="5112600" cy="159768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2167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Surgery, Pediatrics, Medical Imaging, Ortho, Anesthesiology, Pathology, Ophthalmology, Biomedical/Biosystem Engineering, Gastroenterology, Center for Integrative Medicine, Cardiology &amp; Sarver Heart</a:t>
          </a:r>
        </a:p>
      </dsp:txBody>
      <dsp:txXfrm>
        <a:off x="214139" y="1020222"/>
        <a:ext cx="5112600" cy="1597687"/>
      </dsp:txXfrm>
    </dsp:sp>
    <dsp:sp modelId="{3E6AB190-125C-4629-8AD9-879608558EB2}">
      <dsp:nvSpPr>
        <dsp:cNvPr id="0" name=""/>
        <dsp:cNvSpPr/>
      </dsp:nvSpPr>
      <dsp:spPr>
        <a:xfrm>
          <a:off x="1114" y="789445"/>
          <a:ext cx="1118381" cy="1677572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9227FE-D090-437C-A367-4386719204A5}">
      <dsp:nvSpPr>
        <dsp:cNvPr id="0" name=""/>
        <dsp:cNvSpPr/>
      </dsp:nvSpPr>
      <dsp:spPr>
        <a:xfrm>
          <a:off x="5804083" y="1020222"/>
          <a:ext cx="5112600" cy="159768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2167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Pharmacy; Nursing; Public Health; OBGYN; Emergency Med; Neurology; Psychology; Psychiatry; Family &amp; Community Med; A2DRC; Az Center on Aging; Arthritis Center; Animal &amp; Biomedical Sci; Med Administration; COM Academic &amp; Student Affairs; Geriatrics, General Internal Med, and Palliative Medicine;  Inpatient Med; Pulmonary, Allergy, Critical Care, &amp;  Sleep Med; Rheumatology; Translational &amp; Regenerative Med; Genetics, Genomics, &amp; Precision Med; Urology</a:t>
          </a:r>
        </a:p>
      </dsp:txBody>
      <dsp:txXfrm>
        <a:off x="5804083" y="1020222"/>
        <a:ext cx="5112600" cy="1597687"/>
      </dsp:txXfrm>
    </dsp:sp>
    <dsp:sp modelId="{BB96B858-5C7F-44B4-BA4E-875B8FA632F3}">
      <dsp:nvSpPr>
        <dsp:cNvPr id="0" name=""/>
        <dsp:cNvSpPr/>
      </dsp:nvSpPr>
      <dsp:spPr>
        <a:xfrm>
          <a:off x="5591058" y="789445"/>
          <a:ext cx="1118381" cy="1677572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64572-9558-4E5A-8D33-3C7810E885C3}">
      <dsp:nvSpPr>
        <dsp:cNvPr id="0" name=""/>
        <dsp:cNvSpPr/>
      </dsp:nvSpPr>
      <dsp:spPr>
        <a:xfrm>
          <a:off x="3009111" y="3031533"/>
          <a:ext cx="5112600" cy="159768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2167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Adult &amp; Pediatric Oncology, Radiation Oncology, Clinical Teaching, Immunobiology, Endocrinology, Cellular &amp; Molecular </a:t>
          </a:r>
          <a:r>
            <a:rPr lang="en-US" sz="1400" kern="1200" err="1"/>
            <a:t>Medicine</a:t>
          </a:r>
          <a:r>
            <a:rPr lang="en-US" sz="1400" kern="1200"/>
            <a:t>, Nephrology</a:t>
          </a:r>
          <a:r>
            <a:rPr lang="en-US" sz="1400" kern="1200" dirty="0"/>
            <a:t>, Physiology, Dermatology, Hematology/Oncology, Infectious Disease</a:t>
          </a:r>
        </a:p>
      </dsp:txBody>
      <dsp:txXfrm>
        <a:off x="3009111" y="3031533"/>
        <a:ext cx="5112600" cy="1597687"/>
      </dsp:txXfrm>
    </dsp:sp>
    <dsp:sp modelId="{CFF9BDF3-4616-4A8F-AE6E-9BA56A5DCDF9}">
      <dsp:nvSpPr>
        <dsp:cNvPr id="0" name=""/>
        <dsp:cNvSpPr/>
      </dsp:nvSpPr>
      <dsp:spPr>
        <a:xfrm>
          <a:off x="2796086" y="2800756"/>
          <a:ext cx="1118381" cy="1677572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66ADA0-D9B7-44AB-B9DD-3106EB4AF214}">
      <dsp:nvSpPr>
        <dsp:cNvPr id="0" name=""/>
        <dsp:cNvSpPr/>
      </dsp:nvSpPr>
      <dsp:spPr>
        <a:xfrm>
          <a:off x="1354666" y="0"/>
          <a:ext cx="5418667" cy="541866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87DB3B-83C8-4B6B-8A34-E246F186BF10}">
      <dsp:nvSpPr>
        <dsp:cNvPr id="0" name=""/>
        <dsp:cNvSpPr/>
      </dsp:nvSpPr>
      <dsp:spPr>
        <a:xfrm>
          <a:off x="1869439" y="514773"/>
          <a:ext cx="2113280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Fostering Relationships</a:t>
          </a:r>
        </a:p>
      </dsp:txBody>
      <dsp:txXfrm>
        <a:off x="1972601" y="617935"/>
        <a:ext cx="1906956" cy="1906956"/>
      </dsp:txXfrm>
    </dsp:sp>
    <dsp:sp modelId="{B18C1BD1-F5E6-4F02-92D4-546F930C6222}">
      <dsp:nvSpPr>
        <dsp:cNvPr id="0" name=""/>
        <dsp:cNvSpPr/>
      </dsp:nvSpPr>
      <dsp:spPr>
        <a:xfrm>
          <a:off x="4145280" y="514773"/>
          <a:ext cx="2113280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Contract &amp; Feasibility Review</a:t>
          </a:r>
        </a:p>
      </dsp:txBody>
      <dsp:txXfrm>
        <a:off x="4248442" y="617935"/>
        <a:ext cx="1906956" cy="1906956"/>
      </dsp:txXfrm>
    </dsp:sp>
    <dsp:sp modelId="{B4934F3D-3AE0-4C47-BD27-99DF6974BE6D}">
      <dsp:nvSpPr>
        <dsp:cNvPr id="0" name=""/>
        <dsp:cNvSpPr/>
      </dsp:nvSpPr>
      <dsp:spPr>
        <a:xfrm>
          <a:off x="1869439" y="2790613"/>
          <a:ext cx="2113280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Operational Monitoring &amp; Compliance</a:t>
          </a:r>
        </a:p>
      </dsp:txBody>
      <dsp:txXfrm>
        <a:off x="1972601" y="2893775"/>
        <a:ext cx="1906956" cy="1906956"/>
      </dsp:txXfrm>
    </dsp:sp>
    <dsp:sp modelId="{82FA1F3C-9F2E-4279-BD79-B94482D8585E}">
      <dsp:nvSpPr>
        <dsp:cNvPr id="0" name=""/>
        <dsp:cNvSpPr/>
      </dsp:nvSpPr>
      <dsp:spPr>
        <a:xfrm>
          <a:off x="4145280" y="2790613"/>
          <a:ext cx="2113280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Education &amp; Training</a:t>
          </a:r>
        </a:p>
      </dsp:txBody>
      <dsp:txXfrm>
        <a:off x="4248442" y="2893775"/>
        <a:ext cx="1906956" cy="1906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10913-A0C2-473A-8049-B76FEB26980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4D552-DB41-442A-A4E9-30258DAF6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10E22B-F7C4-1E4C-80C2-07E0DAA321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15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42EB3-70A2-4C1F-87DD-452B1BD28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B25840-DC16-4E08-8482-BC881A5FD8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A0EDC-6640-449B-84AC-D07682F62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628E-B751-4727-BF0C-464CBF4E064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F9602-A234-4959-9FC6-E35232E7E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CF2C0-7668-4271-BC4C-425CB0EB5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7DC5-7A45-4B3E-90E1-BB67C0171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3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50D17-D7FB-4208-B117-1B032AA8D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1C174C-8DF6-4D57-AE2F-5AFDF22F33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07E2A-9D21-43AC-A176-815093857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628E-B751-4727-BF0C-464CBF4E064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3E1E9-FAC3-4708-856F-294751774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DFA66-8522-4DBA-8589-5BB3D861C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7DC5-7A45-4B3E-90E1-BB67C0171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3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306BD1-A691-437C-9F93-F30A96B228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3D0DD1-4F33-4600-B738-526CAC231B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16120-1C6B-42F1-943C-BF479A2CA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628E-B751-4727-BF0C-464CBF4E064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0B9A6-4F17-45E6-A4E7-A92CE3003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E1A0A-ED67-4117-8D2E-9F029B38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7DC5-7A45-4B3E-90E1-BB67C0171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2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33347-57C5-419A-A1CB-9A3F6C189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19C24-90A1-497E-9D8C-016A58B4B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02428-A054-42D3-821A-4A7C9C522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628E-B751-4727-BF0C-464CBF4E064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8E3C1-2D03-4F17-A064-A5D761719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4176B-299D-4790-8AA8-21FE5F4A7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7DC5-7A45-4B3E-90E1-BB67C0171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2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13B1A-BAA5-40AE-972E-02C6B473E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72FB95-0493-4C5A-9DF6-95FFCF9BA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C83CD-D027-420E-A85D-41212DDB9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628E-B751-4727-BF0C-464CBF4E064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74EC4-09F9-43C5-B3BF-BF81A955D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0F638-C8EB-4FCC-8EA8-79A365DD4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7DC5-7A45-4B3E-90E1-BB67C0171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79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03BDE-F80C-4B64-ABBD-9CAACC209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D57D7-F368-4D8B-A142-4A9C9054C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A69E54-29A1-4C55-BE91-5E03BA26C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3334E-3A16-4034-839D-5CE72D07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628E-B751-4727-BF0C-464CBF4E064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39243A-55ED-4426-90DB-2CC09A799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060504-E84F-4F77-BA23-45B8267C4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7DC5-7A45-4B3E-90E1-BB67C0171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2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72700-7C02-4EBC-9671-7AF49CC1E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D12CD5-892F-41AD-AF74-4961ED4DA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2F0CC1-1E6C-4709-BBB1-324CD6FFF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B9B200-D8E5-4120-97B1-D4FB8A1D86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72C387-D04C-4CD4-B60B-0F3C7B2386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2D0B7B-8D6A-464E-84C9-6820333A3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628E-B751-4727-BF0C-464CBF4E064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8A9C7C-E80C-4B1B-8B50-CC30E3F1A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1672C7-FDE0-4A5F-B68D-DD909E21B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7DC5-7A45-4B3E-90E1-BB67C0171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1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FAD0-07C8-48A8-A39D-ED531289B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4D8B5D-9820-4D03-8358-72DE66CDD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628E-B751-4727-BF0C-464CBF4E064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65CA75-0774-4AF5-AF75-EF3F39DC1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1E84DF-62C4-45A2-91B5-6C91CD5CB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7DC5-7A45-4B3E-90E1-BB67C0171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15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C50F7D-E9D9-4F5F-AD0A-1408A4F01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628E-B751-4727-BF0C-464CBF4E064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572A51-A092-4F7F-9014-E172F6B8C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A9006-2982-4C82-AC10-5E38AC6A6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7DC5-7A45-4B3E-90E1-BB67C0171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7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4C254-8754-4257-A170-DD4ED724B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41EFC-BF66-4A6A-922B-C712BA32F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428FBF-3885-4389-BBE6-1F14A1F3A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8819C-E4C0-4F60-AB16-49A206B3E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628E-B751-4727-BF0C-464CBF4E064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FBCBF-6864-4DA4-94FD-3872503CF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3DEF9-0F65-4F86-AEE0-F579015B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7DC5-7A45-4B3E-90E1-BB67C0171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3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4F67F-9DA1-46F1-B0F2-E49BCBCA7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95C56F-CAF4-400A-A8AA-3233025224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2F8491-C966-4A29-B9E4-F981AB4046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AFEA82-C94A-471D-99E5-641EB1D99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628E-B751-4727-BF0C-464CBF4E064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19CCB8-BB7C-4E2E-9DBE-BDC0535F2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78717-DBF8-44D5-B7A3-8242F0BFA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7DC5-7A45-4B3E-90E1-BB67C0171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6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00B17C-1C05-4DCE-91CF-E83F4703E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017EA-CBAF-4A88-8BE9-B69D31B9B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59842-E53F-41C7-BEBC-FFBCBA8D9D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A628E-B751-4727-BF0C-464CBF4E064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BF26D-A7FD-4F93-A6AF-A790980D53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4303D-EA47-41FA-9617-46B8A3BE0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17DC5-7A45-4B3E-90E1-BB67C0171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9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4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C008B-DFC6-4E59-82AA-10FC27CA7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/>
              <a:t>Conducting Research with Banner Health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5DD61-B1F1-4D35-B826-F1E58A50A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/>
              <a:t>Feasibility Review Process</a:t>
            </a:r>
          </a:p>
        </p:txBody>
      </p:sp>
      <p:sp>
        <p:nvSpPr>
          <p:cNvPr id="24" name="Oval 16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18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515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1AF8707-C634-47E3-AAE6-DA82AC8FB9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4656558"/>
              </p:ext>
            </p:extLst>
          </p:nvPr>
        </p:nvGraphicFramePr>
        <p:xfrm>
          <a:off x="495014" y="719667"/>
          <a:ext cx="1091779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6514159-3C3E-4FCB-B0BA-2E6CFC11594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12237" y="3481754"/>
            <a:ext cx="1226903" cy="177247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4861355-51FD-41A2-95BA-11E0A94CE5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1539630"/>
            <a:ext cx="1246701" cy="16923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ECD67F-0B17-40B7-9185-97BDAFEB250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5012" y="1539631"/>
            <a:ext cx="1156677" cy="16923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206300B-33B5-4CC6-8BC1-07D3BC3916EA}"/>
              </a:ext>
            </a:extLst>
          </p:cNvPr>
          <p:cNvSpPr txBox="1"/>
          <p:nvPr/>
        </p:nvSpPr>
        <p:spPr>
          <a:xfrm>
            <a:off x="495014" y="1158575"/>
            <a:ext cx="1156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Laura Tank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8CF3A0-717C-489A-AF0D-2282AA1FD5A7}"/>
              </a:ext>
            </a:extLst>
          </p:cNvPr>
          <p:cNvSpPr txBox="1"/>
          <p:nvPr/>
        </p:nvSpPr>
        <p:spPr>
          <a:xfrm>
            <a:off x="6105899" y="1158574"/>
            <a:ext cx="1226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Sara Knight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211CDA-E281-4F30-9699-C015DDBD7757}"/>
              </a:ext>
            </a:extLst>
          </p:cNvPr>
          <p:cNvSpPr txBox="1"/>
          <p:nvPr/>
        </p:nvSpPr>
        <p:spPr>
          <a:xfrm>
            <a:off x="2215208" y="4060215"/>
            <a:ext cx="997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Sydney Goosen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7A3661-07D2-4067-9B53-050F10ED84E9}"/>
              </a:ext>
            </a:extLst>
          </p:cNvPr>
          <p:cNvSpPr txBox="1"/>
          <p:nvPr/>
        </p:nvSpPr>
        <p:spPr>
          <a:xfrm>
            <a:off x="779190" y="263541"/>
            <a:ext cx="6348982" cy="6667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733" dirty="0">
                <a:solidFill>
                  <a:srgbClr val="002060"/>
                </a:solidFill>
              </a:rPr>
              <a:t>CTSM Department Assignments</a:t>
            </a:r>
          </a:p>
        </p:txBody>
      </p:sp>
    </p:spTree>
    <p:extLst>
      <p:ext uri="{BB962C8B-B14F-4D97-AF65-F5344CB8AC3E}">
        <p14:creationId xmlns:p14="http://schemas.microsoft.com/office/powerpoint/2010/main" val="1229152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251D1CD-6941-4F97-812D-291AEE2809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3425578"/>
              </p:ext>
            </p:extLst>
          </p:nvPr>
        </p:nvGraphicFramePr>
        <p:xfrm>
          <a:off x="2032000" y="42658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EAB86FB-72A1-4233-AC40-AA564DF2B215}"/>
              </a:ext>
            </a:extLst>
          </p:cNvPr>
          <p:cNvSpPr txBox="1"/>
          <p:nvPr/>
        </p:nvSpPr>
        <p:spPr>
          <a:xfrm>
            <a:off x="351693" y="338565"/>
            <a:ext cx="2872453" cy="124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733" dirty="0">
                <a:solidFill>
                  <a:srgbClr val="002060"/>
                </a:solidFill>
              </a:rPr>
              <a:t>CTSM </a:t>
            </a:r>
          </a:p>
          <a:p>
            <a:r>
              <a:rPr lang="en-US" sz="3733" dirty="0">
                <a:solidFill>
                  <a:srgbClr val="002060"/>
                </a:solidFill>
              </a:rPr>
              <a:t>Key Functions</a:t>
            </a:r>
          </a:p>
        </p:txBody>
      </p:sp>
    </p:spTree>
    <p:extLst>
      <p:ext uri="{BB962C8B-B14F-4D97-AF65-F5344CB8AC3E}">
        <p14:creationId xmlns:p14="http://schemas.microsoft.com/office/powerpoint/2010/main" val="1025814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DA7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213C18-ECB8-4FCA-B660-6AA765300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174625" cmpd="thinThick">
            <a:solidFill>
              <a:schemeClr val="tx2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 quick look at the process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DCB8992-668A-4C51-8206-61EBBB4FFA66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r="-2" b="8513"/>
          <a:stretch/>
        </p:blipFill>
        <p:spPr>
          <a:xfrm>
            <a:off x="3647440" y="94826"/>
            <a:ext cx="8380569" cy="666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483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20B0B-6507-455C-8F30-CAFD89AEE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Friendly 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343A0-7A7A-4E2E-9080-46D02C680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173"/>
            <a:ext cx="10515600" cy="5141702"/>
          </a:xfrm>
        </p:spPr>
        <p:txBody>
          <a:bodyPr>
            <a:normAutofit fontScale="92500" lnSpcReduction="1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600" dirty="0">
                <a:latin typeface="+mj-lt"/>
                <a:ea typeface="Times New Roman" panose="02020603050405020304" pitchFamily="18" charset="0"/>
              </a:rPr>
              <a:t>It is critically important to submit complete and accurate information in the RIA.  Whenever we receive an incomplete application, it adds considerable time to the review process.</a:t>
            </a:r>
            <a:br>
              <a:rPr lang="en-US" dirty="0">
                <a:latin typeface="+mj-lt"/>
                <a:ea typeface="Times New Roman" panose="02020603050405020304" pitchFamily="18" charset="0"/>
              </a:rPr>
            </a:br>
            <a:endParaRPr lang="en-US" sz="1600" dirty="0">
              <a:effectLst/>
              <a:latin typeface="+mj-lt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1600" dirty="0">
                <a:latin typeface="+mj-lt"/>
                <a:ea typeface="Times New Roman" panose="02020603050405020304" pitchFamily="18" charset="0"/>
              </a:rPr>
              <a:t>Ensure all fields, check boxes, etc. are complete.  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latin typeface="+mj-lt"/>
                <a:ea typeface="Times New Roman" panose="02020603050405020304" pitchFamily="18" charset="0"/>
              </a:rPr>
              <a:t>If a drug or device study, ensure appropriate documentation is included </a:t>
            </a:r>
            <a:endParaRPr lang="en-US" sz="1600" dirty="0">
              <a:effectLst/>
              <a:latin typeface="+mj-lt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1600" dirty="0">
                <a:latin typeface="+mj-lt"/>
                <a:ea typeface="Times New Roman" panose="02020603050405020304" pitchFamily="18" charset="0"/>
              </a:rPr>
              <a:t>Avoid leaving blanks.  Insert NA or “Not available at this time” </a:t>
            </a:r>
            <a:endParaRPr lang="en-US" sz="3200" dirty="0"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>
                <a:effectLst/>
                <a:latin typeface="+mj-lt"/>
                <a:ea typeface="Calibri" panose="020F0502020204030204" pitchFamily="34" charset="0"/>
              </a:rPr>
              <a:t>2. </a:t>
            </a:r>
            <a:r>
              <a:rPr lang="en-US" sz="2600" dirty="0">
                <a:latin typeface="+mj-lt"/>
                <a:ea typeface="Calibri" panose="020F0502020204030204" pitchFamily="34" charset="0"/>
              </a:rPr>
              <a:t>The operational complexity of the study and the number of impacted units will affect turnaround, as we must communicate with each unit to obtain approval.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>
                <a:effectLst/>
                <a:latin typeface="+mj-lt"/>
                <a:ea typeface="Calibri" panose="020F0502020204030204" pitchFamily="34" charset="0"/>
              </a:rPr>
              <a:t>The process of determining these costs with facility operations and finance oftentimes cause some delays. It is important that we know of these needs upfront/ASAP.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dirty="0">
              <a:effectLst/>
              <a:latin typeface="+mj-lt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1700" dirty="0">
                <a:latin typeface="+mj-lt"/>
                <a:ea typeface="Times New Roman" panose="02020603050405020304" pitchFamily="18" charset="0"/>
              </a:rPr>
              <a:t>Are laboratory or medical imaging services required?</a:t>
            </a:r>
            <a:endParaRPr lang="en-US" sz="1700" dirty="0">
              <a:effectLst/>
              <a:latin typeface="+mj-lt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1700" dirty="0">
                <a:latin typeface="+mj-lt"/>
                <a:ea typeface="Times New Roman" panose="02020603050405020304" pitchFamily="18" charset="0"/>
              </a:rPr>
              <a:t>Are IT services required (hardware, software).  Is hardware/software FDA approved?  </a:t>
            </a:r>
            <a:endParaRPr lang="en-US" sz="1700" dirty="0">
              <a:effectLst/>
              <a:latin typeface="+mj-lt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1700" dirty="0">
                <a:latin typeface="+mj-lt"/>
                <a:ea typeface="Times New Roman" panose="02020603050405020304" pitchFamily="18" charset="0"/>
              </a:rPr>
              <a:t>Who is supplying drug or investigational medication, placebo or comparator drug?  What pharmacy support is required?  </a:t>
            </a:r>
          </a:p>
          <a:p>
            <a:pPr lvl="1">
              <a:spcBef>
                <a:spcPts val="0"/>
              </a:spcBef>
            </a:pPr>
            <a:r>
              <a:rPr lang="en-US" sz="1700" dirty="0">
                <a:effectLst/>
                <a:latin typeface="+mj-lt"/>
                <a:ea typeface="Calibri" panose="020F0502020204030204" pitchFamily="34" charset="0"/>
              </a:rPr>
              <a:t>Are non-</a:t>
            </a:r>
            <a:r>
              <a:rPr lang="en-US" sz="1700" dirty="0">
                <a:latin typeface="+mj-lt"/>
                <a:ea typeface="Calibri" panose="020F0502020204030204" pitchFamily="34" charset="0"/>
              </a:rPr>
              <a:t>billable services required? (Banner staff, equipment, space/lease, etc.)</a:t>
            </a:r>
            <a:endParaRPr lang="en-US" sz="1700" dirty="0"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8666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206</Words>
  <Application>Microsoft Office PowerPoint</Application>
  <PresentationFormat>Widescreen</PresentationFormat>
  <Paragraphs>30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Conducting Research with Banner Health</vt:lpstr>
      <vt:lpstr>PowerPoint Presentation</vt:lpstr>
      <vt:lpstr>PowerPoint Presentation</vt:lpstr>
      <vt:lpstr>A quick look at the process</vt:lpstr>
      <vt:lpstr>Friendly 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Conducting Research with Banner Health</dc:title>
  <dc:creator>Knight, Sara A</dc:creator>
  <cp:lastModifiedBy>Knight, Sara A</cp:lastModifiedBy>
  <cp:revision>7</cp:revision>
  <dcterms:created xsi:type="dcterms:W3CDTF">2019-09-17T18:45:07Z</dcterms:created>
  <dcterms:modified xsi:type="dcterms:W3CDTF">2019-09-18T17:45:45Z</dcterms:modified>
</cp:coreProperties>
</file>